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26C56B-53CC-4B15-AE1B-47C5DCF7A588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F7CEB-B58A-4327-9EC3-807D1F35945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F7CEB-B58A-4327-9EC3-807D1F35945F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82E76-91E9-4AA3-848F-D286A520DF0C}" type="datetimeFigureOut">
              <a:rPr lang="en-GB" smtClean="0"/>
              <a:pPr/>
              <a:t>29/05/2014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D0E28-317A-4C55-96C5-F8F572E87EF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laws+of+indices&amp;source=images&amp;cd=&amp;cad=rja&amp;docid=_uHjwEoftvngxM&amp;tbnid=4R21USPZ0RCnhM:&amp;ved=0CAUQjRw&amp;url=http://wizznotes.com/mathematics/algebra/indices&amp;ei=Ese4UdvNEOyS0QWG-IGwCw&amp;psig=AFQjCNEyn-2wBLsTjm7oRvhzpMIIWzTvrg&amp;ust=137115040408141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hyperlink" Target="http://www.google.co.uk/url?sa=i&amp;rct=j&amp;q=rules+of+surds&amp;source=images&amp;cd=&amp;cad=rja&amp;docid=r2udOq4a9UloAM&amp;tbnid=eKTT-2MWMlP7GM:&amp;ved=0CAUQjRw&amp;url=http://quantfunda.blogspot.com/2010/11/indices-and-surds.html&amp;ei=qMm4UaPpJaml0wXcyIHoDA&amp;psig=AFQjCNGiZRzsQg-pORhblGfmA8KCpnYCnw&amp;ust=1371151020787512" TargetMode="External"/><Relationship Id="rId7" Type="http://schemas.openxmlformats.org/officeDocument/2006/relationships/hyperlink" Target="http://www.google.co.uk/url?sa=i&amp;rct=j&amp;q=rules+of+surds&amp;source=images&amp;cd=&amp;cad=rja&amp;docid=n3iLStkuU76foM&amp;tbnid=eUGzNabU5kWL5M:&amp;ved=0CAUQjRw&amp;url=http://www.mathsteacher.com.au/year9/ch07_surds/04_simp/surds.htm&amp;ei=h8q4UemqLqP30gXwtIHQCw&amp;psig=AFQjCNGiZRzsQg-pORhblGfmA8KCpnYCnw&amp;ust=1371151020787512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hyperlink" Target="http://www.google.co.uk/url?sa=i&amp;rct=j&amp;q=rules+of+surds&amp;source=images&amp;cd=&amp;cad=rja&amp;docid=fE6LnA7H7_QX4M&amp;tbnid=rhbdcVnqlxW8mM:&amp;ved=0CAUQjRw&amp;url=http://www.mathstat.strath.ac.uk/basicmaths/213_simplifyingsurds.html&amp;ei=L8q4UebDGbGp0AWGuoHgDQ&amp;psig=AFQjCNGiZRzsQg-pORhblGfmA8KCpnYCnw&amp;ust=1371151020787512" TargetMode="External"/><Relationship Id="rId10" Type="http://schemas.openxmlformats.org/officeDocument/2006/relationships/image" Target="../media/image21.gif"/><Relationship Id="rId4" Type="http://schemas.openxmlformats.org/officeDocument/2006/relationships/image" Target="../media/image18.jpeg"/><Relationship Id="rId9" Type="http://schemas.openxmlformats.org/officeDocument/2006/relationships/hyperlink" Target="http://www.google.co.uk/url?sa=i&amp;rct=j&amp;q=rules+of+surds&amp;source=images&amp;cd=&amp;cad=rja&amp;docid=zTl2pfXcFbxa_M&amp;tbnid=pz6Vr0MnOlBK5M:&amp;ved=0CAUQjRw&amp;url=http://www.mathstat.strath.ac.uk/basicmaths/215_rationalisingdenominator.html&amp;ei=7Mq4UYP2Isel0AXTpoCIAg&amp;psig=AFQjCNGiZRzsQg-pORhblGfmA8KCpnYCnw&amp;ust=137115102078751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&amp;source=images&amp;cd=&amp;cad=rja&amp;docid=yKRshQRLQ-7ihM&amp;tbnid=J85pDJsopWVxjM:&amp;ved=0CAUQjRw&amp;url=http://ncalculators.com/number-conversion/pythagoras-theorem.htm&amp;ei=pbS4UfzYLK2b0wXdzIHYBg&amp;bvm=bv.47810305,d.d2k&amp;psig=AFQjCNFdcer0Id7rbGaQzdqZGrYbnvtVmA&amp;ust=137114575991581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o.uk/url?sa=i&amp;rct=j&amp;q=sohcahtoa&amp;source=images&amp;cd=&amp;cad=rja&amp;docid=S9drqfWZ0HsEnM&amp;tbnid=w3Uv1MNdZM1KMM:&amp;ved=0CAUQjRw&amp;url=http://www.mathworksheetsgo.com/sheets/trigonometry/sine-cosine-tangent/sohcahtoa-worksheet.php&amp;ei=6LS4UeazOKml0wXcyIHoDA&amp;bvm=bv.47810305,d.d2k&amp;psig=AFQjCNHhGV-pqalgr4cteSD6BAooVs5OyQ&amp;ust=1371145822501548" TargetMode="External"/><Relationship Id="rId4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hyperlink" Target="http://www.google.co.uk/url?sa=i&amp;rct=j&amp;q=Area+of+a+circle+formula&amp;source=images&amp;cd=&amp;cad=rja&amp;docid=uky-N09STg0EJM&amp;tbnid=TTceLC53cTgNVM:&amp;ved=0CAUQjRw&amp;url=http://www.k6-geometric-shapes.com/area-of-circle.html&amp;ei=Bba4UceSK8iI0AX9j4GYCw&amp;bvm=bv.47810305,d.d2k&amp;psig=AFQjCNGsQI9wKkocjW557ah0e4QcxJf-ng&amp;ust=1371146104310479" TargetMode="External"/><Relationship Id="rId7" Type="http://schemas.openxmlformats.org/officeDocument/2006/relationships/hyperlink" Target="http://www.google.co.uk/url?sa=i&amp;rct=j&amp;q=length+of+an+arc+formula&amp;source=images&amp;cd=&amp;cad=rja&amp;docid=LJOtGg6Jb4vhiM&amp;tbnid=N4qZ3A_3iXMp0M:&amp;ved=0CAUQjRw&amp;url=http://math.about.com/od/formulas/ss/surfaceareavol_9.htm&amp;ei=LLe4UfexBcr30gXV7IDADw&amp;bvm=bv.47810305,d.d2k&amp;psig=AFQjCNE4kdvFv1YYYMkDHUQfrcVpoSzaIg&amp;ust=137114638446698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google.co.uk/url?sa=i&amp;rct=j&amp;q=Circumference+of+a+circle+formula&amp;source=images&amp;cd=&amp;cad=rja&amp;docid=qmDFeocjYgSLPM&amp;tbnid=XXnuny_0T8fS1M:&amp;ved=0CAUQjRw&amp;url=http://www.getgeometry.com/circumference-of-a-circle.html&amp;ei=Ura4UZzrHMPJ0AXHhIDwBQ&amp;bvm=bv.47810305,d.d2k&amp;psig=AFQjCNHopn-a1ieL-kq4wyZEEh_m6I5zQw&amp;ust=1371146146568103" TargetMode="External"/><Relationship Id="rId10" Type="http://schemas.openxmlformats.org/officeDocument/2006/relationships/image" Target="../media/image6.gif"/><Relationship Id="rId4" Type="http://schemas.openxmlformats.org/officeDocument/2006/relationships/image" Target="../media/image3.jpeg"/><Relationship Id="rId9" Type="http://schemas.openxmlformats.org/officeDocument/2006/relationships/hyperlink" Target="http://www.google.co.uk/url?sa=i&amp;rct=j&amp;q=area+of+a+sector+in+degrees&amp;source=images&amp;cd=&amp;cad=rja&amp;docid=oVildXNbDBh6bM&amp;tbnid=VELq71TcmmtxGM:&amp;ved=0CAUQjRw&amp;url=http://hsc.csu.edu.au/maths/general/hsc/measurement/4196/M5_interactive.htm&amp;ei=Grm4UYv8Nc6n0wXs_4CwBA&amp;psig=AFQjCNEj6CmM_tQ1VbyW4xqiZ7Kpyemhew&amp;ust=1371146818943246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Circumference+of+a+circle+formula&amp;source=images&amp;cd=&amp;cad=rja&amp;docid=NY8LcG8ZQGwQiM&amp;tbnid=Rx9F3-5VTLihLM:&amp;ved=0CAUQjRw&amp;url=http://www.math-videos-online.com/common-geometry-formulas.html&amp;ei=aba4UYeyJuil0QXvuIDIBw&amp;bvm=bv.47810305,d.d2k&amp;psig=AFQjCNHopn-a1ieL-kq4wyZEEh_m6I5zQw&amp;ust=137114614656810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midpoint+of+a+line+segment&amp;source=images&amp;cd=&amp;cad=rja&amp;docid=wfbDgZMmgqsS-M&amp;tbnid=fpyOifijFwQesM:&amp;ved=0CAUQjRw&amp;url=http://shinigami10-ash.blogspot.com/2010/11/prime-numbers.html&amp;ei=6bq4UZ2tI5Cb0wXyoYCIDA&amp;psig=AFQjCNFLQ5etv6PXXtbZnnfARIxyaXMjeA&amp;ust=1371147209547414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hyperlink" Target="http://www.google.co.uk/url?sa=i&amp;rct=j&amp;q=gradient+of+a+line+segment&amp;source=images&amp;cd=&amp;cad=rja&amp;docid=K0UHE754b7P8nM&amp;tbnid=4BgFTh1kTLq1iM:&amp;ved=0CAUQjRw&amp;url=http://www.teacherschoice.com.au/Maths_Library/Gradient/gradient_-_two_fixed_points.htm&amp;ei=S7y4Udm9JOqk0AX59IHoCA&amp;psig=AFQjCNEJ5Nzi39lBJ8awsB5VhZyEAj6Kxg&amp;ust=1371147696647304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y+=+mx+++c&amp;source=images&amp;cd=&amp;cad=rja&amp;docid=0tNwtgzTJESL8M&amp;tbnid=uaN2HTQn0EEq2M:&amp;ved=0CAUQjRw&amp;url=http://www.bbc.co.uk/schools/gcsebitesize/maths/algebra/graphshirev2.shtml&amp;ei=zL24Uf_qKMz50gXj5oDIDw&amp;psig=AFQjCNHK45Xjo8J4MdoOtgmMLhfkDy2MBQ&amp;ust=137114791150478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y+=+mx+++c&amp;source=images&amp;cd=&amp;cad=rja&amp;docid=p5m1ETCtIhMBNM&amp;tbnid=cWV5-Gpiqj7JwM:&amp;ved=0CAUQjRw&amp;url=http://s256376672.websitehome.co.uk/KS_3_Year_8/Y8_KS_3_files/Y8_17_18_equations_of_lines/equations_of_lines.htm&amp;ei=Jb-4UcvhDo210QWlkYHADw&amp;psig=AFQjCNHK45Xjo8J4MdoOtgmMLhfkDy2MBQ&amp;ust=137114791150478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gif"/><Relationship Id="rId5" Type="http://schemas.openxmlformats.org/officeDocument/2006/relationships/hyperlink" Target="http://www.google.co.uk/url?sa=i&amp;rct=j&amp;q=perpendicular+lines&amp;source=images&amp;cd=&amp;cad=rja&amp;docid=nnB1ZikoULuThM&amp;tbnid=kfUrHynZw7pRiM:&amp;ved=0CAUQjRw&amp;url=http://hotmath.com/hotmath_help/topics/parallel-perpendicular-lines.html&amp;ei=uL-4UZrsDeTy0gWB1oGAAQ&amp;psig=AFQjCNEzX_17pvhItR9XhmnpzuuM90jSnw&amp;ust=1371148556633585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sum+of+the+interior+angles&amp;source=images&amp;cd=&amp;cad=rja&amp;docid=y8zCclb8bpsw2M&amp;tbnid=ndeQEM5MEODSaM:&amp;ved=0CAUQjRw&amp;url=http://www.bbc.co.uk/schools/gcsebitesize/maths/geometry/polygonsrev4.shtml&amp;ei=XsG4UdvhEsWg0wW5yYCgAQ&amp;psig=AFQjCNHERitRa65nHT_8EFOzCnyqE0ZotQ&amp;ust=137114896892989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www.google.co.uk/url?sa=i&amp;rct=j&amp;q=sum+of+the+interior+angles+formula&amp;source=images&amp;cd=&amp;cad=rja&amp;docid=xGMqC9B_yWb2cM&amp;tbnid=eDGJG_r6DmAEsM:&amp;ved=0CAUQjRw&amp;url=http://www.wikihow.com/Calculate-the-Sum-of-Interior-Angles&amp;ei=_cG4UfW3CMec0QWG9oCYBA&amp;psig=AFQjCNGstmBjDIfrmM8ROUltnkOdIO3t3A&amp;ust=1371149113330665" TargetMode="Externa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uk/url?sa=i&amp;rct=j&amp;q=simple+interest&amp;source=images&amp;cd=&amp;cad=rja&amp;docid=WkxwYEr-fksfmM&amp;tbnid=vCkab5IUYyBWcM:&amp;ved=0CAUQjRw&amp;url=http://www.mainframes360.com/2011/04/working-storage.html&amp;ei=pcS4UZaZBIyY0AXvqYGABw&amp;psig=AFQjCNEvIqaWaOhaffRcbmyLeZfJ7BRGGQ&amp;ust=1371149761524617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hyperlink" Target="http://www.google.co.uk/url?sa=i&amp;rct=j&amp;q=compound+interest+formula&amp;source=images&amp;cd=&amp;cad=rja&amp;docid=HMFLxvK-ByGjmM&amp;tbnid=WA3JKfUPVr0zlM:&amp;ved=0CAUQjRw&amp;url=http://www.x-kit.co.za/quick-revision&amp;ei=ycW4UeLrGcaU0AXms4CwBg&amp;psig=AFQjCNFUVO_x6P62oPQS8LHSR0wn2KnoQA&amp;ust=1371150069645358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4624"/>
            <a:ext cx="90730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u="sng" dirty="0" smtClean="0"/>
              <a:t>Edexcel METHODS in Mathematics</a:t>
            </a:r>
          </a:p>
          <a:p>
            <a:r>
              <a:rPr lang="en-GB" sz="4800" dirty="0" smtClean="0"/>
              <a:t>GCSE Examinations</a:t>
            </a:r>
          </a:p>
          <a:p>
            <a:r>
              <a:rPr lang="en-GB" sz="4800" dirty="0" smtClean="0"/>
              <a:t>Unit 1 &amp; 2</a:t>
            </a:r>
          </a:p>
          <a:p>
            <a:endParaRPr lang="en-GB" sz="4800" dirty="0"/>
          </a:p>
          <a:p>
            <a:r>
              <a:rPr lang="en-GB" sz="4800" dirty="0" smtClean="0"/>
              <a:t>Key Formulae to remember that </a:t>
            </a:r>
            <a:r>
              <a:rPr lang="en-GB" sz="4800" b="1" u="sng" dirty="0" smtClean="0"/>
              <a:t>do not</a:t>
            </a:r>
            <a:r>
              <a:rPr lang="en-GB" sz="4800" dirty="0" smtClean="0"/>
              <a:t> appear on the formula sheet...</a:t>
            </a:r>
            <a:endParaRPr lang="en-GB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izznotes.com/wp-content/uploads/2010/11/image20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0173"/>
          <a:stretch>
            <a:fillRect/>
          </a:stretch>
        </p:blipFill>
        <p:spPr bwMode="auto">
          <a:xfrm>
            <a:off x="261889" y="792088"/>
            <a:ext cx="2581919" cy="602128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64088" y="116632"/>
            <a:ext cx="36724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400" dirty="0" smtClean="0">
                <a:solidFill>
                  <a:srgbClr val="7030A0"/>
                </a:solidFill>
              </a:rPr>
              <a:t>Laws of Indices</a:t>
            </a:r>
            <a:endParaRPr lang="en-GB" sz="44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160" y="1268760"/>
            <a:ext cx="39604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x n</a:t>
            </a:r>
            <a:r>
              <a:rPr lang="en-GB" sz="2400" baseline="30000" dirty="0" smtClean="0"/>
              <a:t>4</a:t>
            </a:r>
            <a:r>
              <a:rPr lang="en-GB" sz="2400" dirty="0" smtClean="0"/>
              <a:t> = n</a:t>
            </a:r>
            <a:r>
              <a:rPr lang="en-GB" sz="2400" baseline="30000" dirty="0" smtClean="0"/>
              <a:t>7 </a:t>
            </a:r>
            <a:r>
              <a:rPr lang="en-GB" sz="2400" dirty="0" smtClean="0"/>
              <a:t> </a:t>
            </a:r>
          </a:p>
          <a:p>
            <a:endParaRPr lang="en-GB" sz="2400" dirty="0" smtClean="0"/>
          </a:p>
          <a:p>
            <a:r>
              <a:rPr lang="en-GB" sz="2400" dirty="0" smtClean="0"/>
              <a:t>(n</a:t>
            </a:r>
            <a:r>
              <a:rPr lang="en-GB" sz="2400" baseline="30000" dirty="0" smtClean="0"/>
              <a:t>4</a:t>
            </a:r>
            <a:r>
              <a:rPr lang="en-GB" sz="2400" dirty="0" smtClean="0"/>
              <a:t>)</a:t>
            </a:r>
            <a:r>
              <a:rPr lang="en-GB" sz="2400" baseline="30000" dirty="0" smtClean="0"/>
              <a:t>5</a:t>
            </a:r>
            <a:r>
              <a:rPr lang="en-GB" sz="2400" dirty="0" smtClean="0"/>
              <a:t> = n</a:t>
            </a:r>
            <a:r>
              <a:rPr lang="en-GB" sz="2400" baseline="30000" dirty="0" smtClean="0"/>
              <a:t>20</a:t>
            </a:r>
            <a:r>
              <a:rPr lang="en-GB" sz="2400" baseline="30000" dirty="0"/>
              <a:t> 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 </a:t>
            </a:r>
          </a:p>
          <a:p>
            <a:r>
              <a:rPr lang="en-GB" sz="2400" dirty="0" smtClean="0"/>
              <a:t>n</a:t>
            </a:r>
            <a:r>
              <a:rPr lang="en-GB" sz="2400" baseline="30000" dirty="0" smtClean="0"/>
              <a:t>5</a:t>
            </a:r>
            <a:r>
              <a:rPr lang="en-GB" sz="2400" dirty="0" smtClean="0"/>
              <a:t> ÷ n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= n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 </a:t>
            </a:r>
          </a:p>
          <a:p>
            <a:r>
              <a:rPr lang="en-GB" sz="2400" dirty="0"/>
              <a:t>5</a:t>
            </a:r>
            <a:r>
              <a:rPr lang="en-GB" sz="2400" baseline="30000" dirty="0" smtClean="0"/>
              <a:t>-3</a:t>
            </a:r>
            <a:r>
              <a:rPr lang="en-GB" sz="2400" dirty="0" smtClean="0"/>
              <a:t> = 1/5</a:t>
            </a:r>
            <a:r>
              <a:rPr lang="en-GB" sz="2400" baseline="30000" dirty="0" smtClean="0"/>
              <a:t>3</a:t>
            </a:r>
            <a:r>
              <a:rPr lang="en-GB" sz="2400" dirty="0" smtClean="0"/>
              <a:t> = 1/125 </a:t>
            </a:r>
          </a:p>
          <a:p>
            <a:endParaRPr lang="en-GB" sz="2400" dirty="0" smtClean="0"/>
          </a:p>
          <a:p>
            <a:r>
              <a:rPr lang="en-GB" sz="2400" dirty="0" smtClean="0"/>
              <a:t>27</a:t>
            </a:r>
            <a:r>
              <a:rPr lang="en-GB" sz="2400" baseline="30000" dirty="0" smtClean="0"/>
              <a:t>1/3</a:t>
            </a:r>
            <a:r>
              <a:rPr lang="en-GB" sz="2400" dirty="0" smtClean="0"/>
              <a:t> = </a:t>
            </a:r>
            <a:r>
              <a:rPr lang="en-GB" sz="2400" baseline="-25000" dirty="0" smtClean="0"/>
              <a:t>3</a:t>
            </a:r>
            <a:r>
              <a:rPr lang="en-GB" sz="2400" dirty="0" smtClean="0">
                <a:latin typeface="Calibri"/>
              </a:rPr>
              <a:t>√27 = 3</a:t>
            </a:r>
          </a:p>
          <a:p>
            <a:endParaRPr lang="en-GB" sz="2400" baseline="30000" dirty="0" smtClean="0">
              <a:latin typeface="Calibri"/>
            </a:endParaRPr>
          </a:p>
          <a:p>
            <a:endParaRPr lang="en-GB" sz="2400" baseline="30000" dirty="0">
              <a:latin typeface="Calibri"/>
            </a:endParaRPr>
          </a:p>
          <a:p>
            <a:r>
              <a:rPr lang="en-GB" sz="2400" baseline="30000" dirty="0">
                <a:latin typeface="Calibri"/>
              </a:rPr>
              <a:t> </a:t>
            </a:r>
            <a:r>
              <a:rPr lang="en-GB" sz="2400" dirty="0">
                <a:latin typeface="Calibri"/>
              </a:rPr>
              <a:t>8</a:t>
            </a:r>
            <a:r>
              <a:rPr lang="en-GB" sz="2400" baseline="30000" dirty="0" smtClean="0">
                <a:latin typeface="Calibri"/>
              </a:rPr>
              <a:t>2/3</a:t>
            </a:r>
            <a:r>
              <a:rPr lang="en-GB" sz="2400" dirty="0" smtClean="0">
                <a:latin typeface="Calibri"/>
              </a:rPr>
              <a:t> = </a:t>
            </a:r>
            <a:r>
              <a:rPr lang="en-GB" sz="2400" baseline="-25000" dirty="0" smtClean="0">
                <a:latin typeface="Calibri"/>
              </a:rPr>
              <a:t>3</a:t>
            </a:r>
            <a:r>
              <a:rPr lang="en-GB" sz="2400" dirty="0" smtClean="0">
                <a:latin typeface="Calibri"/>
              </a:rPr>
              <a:t>√8</a:t>
            </a:r>
            <a:r>
              <a:rPr lang="en-GB" sz="2400" baseline="30000" dirty="0" smtClean="0">
                <a:latin typeface="Calibri"/>
              </a:rPr>
              <a:t>2 </a:t>
            </a:r>
            <a:r>
              <a:rPr lang="en-GB" sz="2400" dirty="0" smtClean="0">
                <a:latin typeface="Calibri"/>
              </a:rPr>
              <a:t>=</a:t>
            </a:r>
            <a:r>
              <a:rPr lang="en-GB" sz="2400" baseline="30000" dirty="0" smtClean="0">
                <a:latin typeface="Calibri"/>
              </a:rPr>
              <a:t> </a:t>
            </a:r>
            <a:r>
              <a:rPr lang="en-GB" sz="2400" dirty="0" smtClean="0">
                <a:latin typeface="Calibri"/>
              </a:rPr>
              <a:t>4</a:t>
            </a:r>
            <a:endParaRPr lang="en-GB" sz="2400" baseline="-25000" dirty="0">
              <a:latin typeface="Calibri"/>
            </a:endParaRPr>
          </a:p>
          <a:p>
            <a:endParaRPr lang="en-GB" sz="2400" baseline="30000" dirty="0" smtClean="0">
              <a:latin typeface="Calibri"/>
            </a:endParaRPr>
          </a:p>
          <a:p>
            <a:endParaRPr lang="en-GB" sz="2400" baseline="30000" dirty="0" smtClean="0">
              <a:latin typeface="Calibri"/>
            </a:endParaRPr>
          </a:p>
          <a:p>
            <a:r>
              <a:rPr lang="en-GB" sz="2400" baseline="30000" dirty="0">
                <a:latin typeface="Calibri"/>
              </a:rPr>
              <a:t> </a:t>
            </a:r>
            <a:r>
              <a:rPr lang="en-GB" sz="2400" dirty="0" smtClean="0">
                <a:latin typeface="Calibri"/>
              </a:rPr>
              <a:t>n</a:t>
            </a:r>
            <a:r>
              <a:rPr lang="en-GB" sz="2400" baseline="30000" dirty="0" smtClean="0">
                <a:latin typeface="Calibri"/>
              </a:rPr>
              <a:t>0</a:t>
            </a:r>
            <a:r>
              <a:rPr lang="en-GB" sz="2400" dirty="0" smtClean="0">
                <a:latin typeface="Calibri"/>
              </a:rPr>
              <a:t> = 1</a:t>
            </a:r>
            <a:endParaRPr lang="en-GB" sz="2400" baseline="30000" dirty="0" smtClean="0">
              <a:latin typeface="Calibri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059832" y="980728"/>
            <a:ext cx="2808312" cy="50405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555776" y="1916832"/>
            <a:ext cx="3312368" cy="36004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15816" y="2780928"/>
            <a:ext cx="3024336" cy="216024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339752" y="3717032"/>
            <a:ext cx="3600400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339752" y="4437112"/>
            <a:ext cx="3600400" cy="36004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555776" y="5301208"/>
            <a:ext cx="3384376" cy="36004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835696" y="6165304"/>
            <a:ext cx="4032448" cy="504056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3851920" y="2204864"/>
            <a:ext cx="2664296" cy="237626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842" name="Picture 2" descr="http://2.bp.blogspot.com/_2CLmgYFxZvo/S73L72WDu9I/AAAAAAAAAA0/k5EEEpZxExA/s400/New+Picture.bm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1938" r="6199"/>
          <a:stretch>
            <a:fillRect/>
          </a:stretch>
        </p:blipFill>
        <p:spPr bwMode="auto">
          <a:xfrm>
            <a:off x="107504" y="908720"/>
            <a:ext cx="3456384" cy="345638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496" y="-1461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 smtClean="0">
                <a:solidFill>
                  <a:srgbClr val="0070C0"/>
                </a:solidFill>
              </a:rPr>
              <a:t>Surds</a:t>
            </a:r>
            <a:endParaRPr lang="en-GB" sz="5400" dirty="0">
              <a:solidFill>
                <a:srgbClr val="0070C0"/>
              </a:solidFill>
            </a:endParaRPr>
          </a:p>
        </p:txBody>
      </p:sp>
      <p:pic>
        <p:nvPicPr>
          <p:cNvPr id="35844" name="Picture 4" descr="http://www.mathstat.strath.ac.uk/basicmaths/graphics/213_simplifyingsurds/product_uv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5189415"/>
            <a:ext cx="4464496" cy="14799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2008" y="4685074"/>
            <a:ext cx="4211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Expanding brackets involving surds...</a:t>
            </a:r>
            <a:endParaRPr lang="en-GB" sz="2000" b="1" dirty="0"/>
          </a:p>
        </p:txBody>
      </p:sp>
      <p:pic>
        <p:nvPicPr>
          <p:cNvPr id="35846" name="Picture 6" descr="http://www.mathsteacher.com.au/year9/ch07_surds/04_simp/Image1473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3928" y="2636912"/>
            <a:ext cx="2457782" cy="1944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3928" y="226758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Simplifying Surds...</a:t>
            </a:r>
            <a:endParaRPr lang="en-GB" b="1" dirty="0"/>
          </a:p>
        </p:txBody>
      </p:sp>
      <p:pic>
        <p:nvPicPr>
          <p:cNvPr id="35848" name="Picture 8" descr="http://www.mathstat.strath.ac.uk/basicmaths/graphics/215_rationalisingdenominator/example1.gif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15357" y="548680"/>
            <a:ext cx="1877123" cy="482453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940152" y="548680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Rationalize</a:t>
            </a:r>
            <a:endParaRPr lang="en-GB" sz="24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012160" y="1700808"/>
            <a:ext cx="30598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ncalculators.com/images/pythagoras-theorem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764704"/>
            <a:ext cx="3838575" cy="27622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6926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Pythagoras’ Theorem</a:t>
            </a:r>
            <a:endParaRPr lang="en-GB" sz="2400" dirty="0"/>
          </a:p>
        </p:txBody>
      </p:sp>
      <p:grpSp>
        <p:nvGrpSpPr>
          <p:cNvPr id="8" name="Group 7"/>
          <p:cNvGrpSpPr/>
          <p:nvPr/>
        </p:nvGrpSpPr>
        <p:grpSpPr>
          <a:xfrm>
            <a:off x="2627784" y="4365104"/>
            <a:ext cx="6505575" cy="2362200"/>
            <a:chOff x="2627784" y="4365104"/>
            <a:chExt cx="6505575" cy="2362200"/>
          </a:xfrm>
        </p:grpSpPr>
        <p:pic>
          <p:nvPicPr>
            <p:cNvPr id="3076" name="Picture 4" descr="http://www.mathworksheetsgo.com/sheets/trigonometry/sine-cosine-tangent/images/sohcahtoa-picture1.jpg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627784" y="4365104"/>
              <a:ext cx="6505575" cy="2362200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7668344" y="5013176"/>
              <a:ext cx="1403648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5256584" y="3543399"/>
            <a:ext cx="39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Trigonometry - SOHCAHTOA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5013176"/>
            <a:ext cx="262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“</a:t>
            </a:r>
            <a:r>
              <a:rPr lang="en-GB" sz="2000" b="1" dirty="0" smtClean="0"/>
              <a:t>S</a:t>
            </a:r>
            <a:r>
              <a:rPr lang="en-GB" sz="2000" dirty="0" smtClean="0"/>
              <a:t>illy </a:t>
            </a:r>
            <a:r>
              <a:rPr lang="en-GB" sz="2000" b="1" dirty="0" smtClean="0"/>
              <a:t>O</a:t>
            </a:r>
            <a:r>
              <a:rPr lang="en-GB" sz="2000" dirty="0" smtClean="0"/>
              <a:t>ld </a:t>
            </a:r>
            <a:r>
              <a:rPr lang="en-GB" sz="2000" b="1" dirty="0" smtClean="0"/>
              <a:t>H</a:t>
            </a:r>
            <a:r>
              <a:rPr lang="en-GB" sz="2000" dirty="0" smtClean="0"/>
              <a:t>orses</a:t>
            </a:r>
          </a:p>
          <a:p>
            <a:pPr algn="ctr"/>
            <a:r>
              <a:rPr lang="en-GB" sz="2000" b="1" dirty="0" smtClean="0"/>
              <a:t>C</a:t>
            </a:r>
            <a:r>
              <a:rPr lang="en-GB" sz="2000" dirty="0" smtClean="0"/>
              <a:t>an’t </a:t>
            </a:r>
            <a:r>
              <a:rPr lang="en-GB" sz="2000" b="1" dirty="0" smtClean="0"/>
              <a:t>A</a:t>
            </a:r>
            <a:r>
              <a:rPr lang="en-GB" sz="2000" dirty="0" smtClean="0"/>
              <a:t>lways </a:t>
            </a:r>
            <a:r>
              <a:rPr lang="en-GB" sz="2000" b="1" dirty="0" smtClean="0"/>
              <a:t>H</a:t>
            </a:r>
            <a:r>
              <a:rPr lang="en-GB" sz="2000" dirty="0" smtClean="0"/>
              <a:t>ear</a:t>
            </a:r>
          </a:p>
          <a:p>
            <a:pPr algn="ctr"/>
            <a:r>
              <a:rPr lang="en-GB" sz="2000" b="1" dirty="0" smtClean="0"/>
              <a:t>T</a:t>
            </a:r>
            <a:r>
              <a:rPr lang="en-GB" sz="2000" dirty="0" smtClean="0"/>
              <a:t>he </a:t>
            </a:r>
            <a:r>
              <a:rPr lang="en-GB" sz="2000" b="1" dirty="0" smtClean="0"/>
              <a:t>O</a:t>
            </a:r>
            <a:r>
              <a:rPr lang="en-GB" sz="2000" dirty="0" smtClean="0"/>
              <a:t>ther </a:t>
            </a:r>
            <a:r>
              <a:rPr lang="en-GB" sz="2000" b="1" dirty="0" smtClean="0"/>
              <a:t>A</a:t>
            </a:r>
            <a:r>
              <a:rPr lang="en-GB" sz="2000" dirty="0" smtClean="0"/>
              <a:t>nimals”</a:t>
            </a:r>
            <a:endParaRPr lang="en-GB" sz="2000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251520" y="2420888"/>
            <a:ext cx="8640960" cy="2088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24128" y="332656"/>
            <a:ext cx="31683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Right-Angled Triangles!</a:t>
            </a:r>
            <a:endParaRPr lang="en-GB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k6-geometric-shapes.com/image-files/formula-area-circl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60"/>
            <a:ext cx="2857500" cy="1428750"/>
          </a:xfrm>
          <a:prstGeom prst="rect">
            <a:avLst/>
          </a:prstGeom>
          <a:noFill/>
        </p:spPr>
      </p:pic>
      <p:pic>
        <p:nvPicPr>
          <p:cNvPr id="7172" name="Picture 4" descr="http://www.getgeometry.com/images/circumference-formula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88640"/>
            <a:ext cx="1495425" cy="16668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332656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Circumference of a circle = Pi x diameter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835696" y="76470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b="1" dirty="0" smtClean="0"/>
              <a:t>C</a:t>
            </a:r>
            <a:r>
              <a:rPr lang="en-GB" dirty="0" smtClean="0"/>
              <a:t>herry </a:t>
            </a:r>
            <a:r>
              <a:rPr lang="en-GB" b="1" dirty="0" smtClean="0"/>
              <a:t>pi</a:t>
            </a:r>
            <a:r>
              <a:rPr lang="en-GB" dirty="0" smtClean="0"/>
              <a:t>es </a:t>
            </a:r>
            <a:r>
              <a:rPr lang="en-GB" b="1" dirty="0" smtClean="0"/>
              <a:t>d</a:t>
            </a:r>
            <a:r>
              <a:rPr lang="en-GB" dirty="0" smtClean="0"/>
              <a:t>elicious”</a:t>
            </a:r>
            <a:endParaRPr lang="en-GB" dirty="0"/>
          </a:p>
        </p:txBody>
      </p:sp>
      <p:pic>
        <p:nvPicPr>
          <p:cNvPr id="7174" name="Picture 6" descr="http://0.tqn.com/d/math/1/0/P/e/Length-of-Arc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88224" y="908720"/>
            <a:ext cx="2038350" cy="2476501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>
            <a:off x="467544" y="2276872"/>
            <a:ext cx="8208912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3528" y="4365104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Area of a circle = Pi x radius</a:t>
            </a:r>
            <a:r>
              <a:rPr lang="en-GB" sz="2000" baseline="30000" dirty="0" smtClean="0"/>
              <a:t>2</a:t>
            </a:r>
            <a:endParaRPr lang="en-GB" sz="2000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4787860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</a:t>
            </a:r>
            <a:r>
              <a:rPr lang="en-GB" b="1" dirty="0" smtClean="0"/>
              <a:t>A</a:t>
            </a:r>
            <a:r>
              <a:rPr lang="en-GB" dirty="0" smtClean="0"/>
              <a:t>pple </a:t>
            </a:r>
            <a:r>
              <a:rPr lang="en-GB" b="1" dirty="0" smtClean="0"/>
              <a:t>pi</a:t>
            </a:r>
            <a:r>
              <a:rPr lang="en-GB" dirty="0" smtClean="0"/>
              <a:t>es a</a:t>
            </a:r>
            <a:r>
              <a:rPr lang="en-GB" b="1" dirty="0" smtClean="0"/>
              <a:t>r</a:t>
            </a:r>
            <a:r>
              <a:rPr lang="en-GB" dirty="0" smtClean="0"/>
              <a:t>e </a:t>
            </a:r>
            <a:r>
              <a:rPr lang="en-GB" b="1" dirty="0" smtClean="0"/>
              <a:t>too</a:t>
            </a:r>
            <a:r>
              <a:rPr lang="en-GB" dirty="0" smtClean="0"/>
              <a:t>”</a:t>
            </a:r>
            <a:endParaRPr lang="en-GB" dirty="0"/>
          </a:p>
        </p:txBody>
      </p:sp>
      <p:pic>
        <p:nvPicPr>
          <p:cNvPr id="7176" name="Picture 8" descr="http://hsc.csu.edu.au/maths/general/hsc/measurement/4196/images/M5Q1.gif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372200" y="4437112"/>
            <a:ext cx="2304256" cy="192021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83968" y="4365104"/>
            <a:ext cx="2376264" cy="21441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Area of a Sector</a:t>
            </a:r>
          </a:p>
          <a:p>
            <a:r>
              <a:rPr lang="en-GB" sz="2000" dirty="0" smtClean="0">
                <a:latin typeface="Calibri"/>
              </a:rPr>
              <a:t>θ/360</a:t>
            </a:r>
            <a:r>
              <a:rPr lang="en-GB" sz="2000" baseline="30000" dirty="0" smtClean="0">
                <a:latin typeface="Calibri"/>
              </a:rPr>
              <a:t>o</a:t>
            </a:r>
            <a:r>
              <a:rPr lang="en-GB" sz="2000" dirty="0" smtClean="0">
                <a:latin typeface="Calibri"/>
              </a:rPr>
              <a:t> x </a:t>
            </a:r>
            <a:r>
              <a:rPr lang="el-GR" sz="2000" dirty="0" smtClean="0">
                <a:latin typeface="Calibri"/>
              </a:rPr>
              <a:t>π</a:t>
            </a:r>
            <a:r>
              <a:rPr lang="en-GB" sz="2000" dirty="0" smtClean="0">
                <a:latin typeface="Calibri"/>
              </a:rPr>
              <a:t>r</a:t>
            </a:r>
            <a:r>
              <a:rPr lang="en-GB" sz="2000" baseline="30000" dirty="0" smtClean="0">
                <a:latin typeface="Calibri"/>
              </a:rPr>
              <a:t>2</a:t>
            </a:r>
            <a:r>
              <a:rPr lang="en-GB" sz="2000" baseline="30000" dirty="0">
                <a:latin typeface="Calibri"/>
              </a:rPr>
              <a:t> </a:t>
            </a:r>
            <a:r>
              <a:rPr lang="en-GB" sz="2000" dirty="0" smtClean="0">
                <a:latin typeface="Calibri"/>
              </a:rPr>
              <a:t> </a:t>
            </a:r>
          </a:p>
          <a:p>
            <a:r>
              <a:rPr lang="en-GB" sz="2000" dirty="0">
                <a:latin typeface="Calibri"/>
              </a:rPr>
              <a:t> </a:t>
            </a:r>
          </a:p>
          <a:p>
            <a:r>
              <a:rPr lang="en-GB" sz="2000" dirty="0" smtClean="0">
                <a:latin typeface="Calibri"/>
              </a:rPr>
              <a:t>= 60/360 x </a:t>
            </a:r>
            <a:r>
              <a:rPr lang="el-GR" sz="2000" dirty="0" smtClean="0">
                <a:latin typeface="Calibri"/>
              </a:rPr>
              <a:t>π</a:t>
            </a:r>
            <a:r>
              <a:rPr lang="en-GB" sz="2000" dirty="0" smtClean="0">
                <a:latin typeface="Calibri"/>
              </a:rPr>
              <a:t>8</a:t>
            </a:r>
            <a:r>
              <a:rPr lang="en-GB" sz="2000" baseline="30000" dirty="0" smtClean="0">
                <a:latin typeface="Calibri"/>
              </a:rPr>
              <a:t>2</a:t>
            </a:r>
            <a:r>
              <a:rPr lang="en-GB" sz="2000" dirty="0" smtClean="0">
                <a:latin typeface="Calibri"/>
              </a:rPr>
              <a:t> </a:t>
            </a:r>
          </a:p>
          <a:p>
            <a:r>
              <a:rPr lang="en-GB" sz="2000" dirty="0" smtClean="0">
                <a:latin typeface="Calibri"/>
              </a:rPr>
              <a:t>= 1/6 x 64</a:t>
            </a:r>
            <a:r>
              <a:rPr lang="el-GR" sz="2000" dirty="0" smtClean="0">
                <a:latin typeface="Calibri"/>
              </a:rPr>
              <a:t>π</a:t>
            </a:r>
            <a:r>
              <a:rPr lang="en-GB" sz="2000" dirty="0" smtClean="0">
                <a:latin typeface="Calibri"/>
              </a:rPr>
              <a:t> </a:t>
            </a:r>
          </a:p>
          <a:p>
            <a:r>
              <a:rPr lang="en-GB" sz="2000" dirty="0" smtClean="0">
                <a:latin typeface="Calibri"/>
              </a:rPr>
              <a:t>= 33.51cm</a:t>
            </a:r>
            <a:r>
              <a:rPr lang="en-GB" sz="2000" baseline="30000" dirty="0" smtClean="0">
                <a:latin typeface="Calibri"/>
              </a:rPr>
              <a:t>2</a:t>
            </a:r>
            <a:r>
              <a:rPr lang="en-GB" sz="2000" dirty="0" smtClean="0">
                <a:latin typeface="Calibri"/>
              </a:rPr>
              <a:t> (2dp)</a:t>
            </a:r>
            <a:endParaRPr lang="en-GB" sz="2000" baseline="30000" dirty="0" smtClean="0">
              <a:latin typeface="Calibri"/>
            </a:endParaRPr>
          </a:p>
          <a:p>
            <a:endParaRPr lang="en-GB" sz="2000" baseline="30000" dirty="0"/>
          </a:p>
        </p:txBody>
      </p:sp>
      <p:sp>
        <p:nvSpPr>
          <p:cNvPr id="13" name="TextBox 12"/>
          <p:cNvSpPr txBox="1"/>
          <p:nvPr/>
        </p:nvSpPr>
        <p:spPr>
          <a:xfrm rot="828352">
            <a:off x="3570510" y="200477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diameter = 2 x radius = 2r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ath-videos-online.com/images/common-geometry-formula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5256584" cy="65374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4131421">
            <a:off x="4382348" y="2227913"/>
            <a:ext cx="59046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dirty="0" smtClean="0"/>
              <a:t>Areas of Shapes!</a:t>
            </a:r>
          </a:p>
          <a:p>
            <a:r>
              <a:rPr lang="en-GB" sz="6000" dirty="0"/>
              <a:t>	</a:t>
            </a:r>
            <a:r>
              <a:rPr lang="en-GB" sz="6000" dirty="0" smtClean="0"/>
              <a:t>&amp; perimeters...</a:t>
            </a:r>
            <a:endParaRPr lang="en-GB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4.bp.blogspot.com/_lvMAEEKgEx8/TM-LT4M3wWI/AAAAAAAAAiw/YR7tvFhwpWU/s320/282px-Midpoint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32656"/>
            <a:ext cx="4608512" cy="187935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15816" y="1268760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M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436096" y="260648"/>
            <a:ext cx="34563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 smtClean="0"/>
              <a:t>Midpoint of a line (segment)</a:t>
            </a:r>
            <a:endParaRPr lang="en-GB" sz="2000" u="sng" dirty="0"/>
          </a:p>
        </p:txBody>
      </p:sp>
      <p:pic>
        <p:nvPicPr>
          <p:cNvPr id="21508" name="Picture 4" descr="http://www.teacherschoice.com.au/Maths_Library/Gradient/gradie6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610" y="3861048"/>
            <a:ext cx="5257390" cy="27363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4005064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Gradient of a line </a:t>
            </a:r>
            <a:r>
              <a:rPr lang="en-GB" dirty="0" smtClean="0"/>
              <a:t>= change in the y direction</a:t>
            </a:r>
          </a:p>
          <a:p>
            <a:r>
              <a:rPr lang="en-GB" dirty="0"/>
              <a:t>	</a:t>
            </a:r>
            <a:r>
              <a:rPr lang="en-GB" dirty="0" smtClean="0"/>
              <a:t>	 change in the x direction</a:t>
            </a:r>
          </a:p>
          <a:p>
            <a:endParaRPr lang="en-GB" dirty="0"/>
          </a:p>
          <a:p>
            <a:r>
              <a:rPr lang="en-GB" dirty="0" smtClean="0"/>
              <a:t>		y2 – y1</a:t>
            </a:r>
          </a:p>
          <a:p>
            <a:r>
              <a:rPr lang="en-GB" dirty="0"/>
              <a:t>	</a:t>
            </a:r>
            <a:r>
              <a:rPr lang="en-GB" dirty="0" smtClean="0"/>
              <a:t>	x2 – x1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2411760" y="4323539"/>
            <a:ext cx="23042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339752" y="5157192"/>
            <a:ext cx="7200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395536" y="2564904"/>
            <a:ext cx="828092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16632"/>
            <a:ext cx="61926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800" dirty="0" smtClean="0"/>
              <a:t>y = mx + c</a:t>
            </a:r>
            <a:endParaRPr lang="en-GB" sz="88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115616" y="1556792"/>
            <a:ext cx="1296144" cy="172819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-36512" y="335699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Gradient of the line</a:t>
            </a:r>
          </a:p>
          <a:p>
            <a:pPr algn="ctr"/>
            <a:r>
              <a:rPr lang="en-GB" b="1" dirty="0" smtClean="0"/>
              <a:t>(how steep it is)</a:t>
            </a:r>
            <a:endParaRPr lang="en-GB" b="1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004048" y="1124744"/>
            <a:ext cx="792088" cy="136815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572000" y="242088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y-intercept</a:t>
            </a:r>
          </a:p>
          <a:p>
            <a:pPr algn="ctr"/>
            <a:r>
              <a:rPr lang="en-GB" b="1" dirty="0" smtClean="0"/>
              <a:t>(where the line crosses the y-axis)</a:t>
            </a:r>
            <a:endParaRPr lang="en-GB" b="1" dirty="0"/>
          </a:p>
        </p:txBody>
      </p:sp>
      <p:pic>
        <p:nvPicPr>
          <p:cNvPr id="23554" name="Picture 2" descr="http://www.bbc.co.uk/schools/gcsebitesize/maths/images/graph_7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18033" r="13998" b="3818"/>
          <a:stretch>
            <a:fillRect/>
          </a:stretch>
        </p:blipFill>
        <p:spPr bwMode="auto">
          <a:xfrm>
            <a:off x="5436096" y="3140968"/>
            <a:ext cx="3528392" cy="3600400"/>
          </a:xfrm>
          <a:prstGeom prst="rect">
            <a:avLst/>
          </a:prstGeom>
          <a:noFill/>
        </p:spPr>
      </p:pic>
      <p:cxnSp>
        <p:nvCxnSpPr>
          <p:cNvPr id="13" name="Straight Arrow Connector 12"/>
          <p:cNvCxnSpPr/>
          <p:nvPr/>
        </p:nvCxnSpPr>
        <p:spPr>
          <a:xfrm flipV="1">
            <a:off x="3635896" y="5373216"/>
            <a:ext cx="2304256" cy="21602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1720" y="5373216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y = 3x + 1</a:t>
            </a:r>
            <a:endParaRPr lang="en-GB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5536" y="5877272"/>
            <a:ext cx="482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every 1 it goes along, it goes 3 up (gradient).</a:t>
            </a:r>
          </a:p>
          <a:p>
            <a:r>
              <a:rPr lang="en-GB" dirty="0" smtClean="0"/>
              <a:t>It crosses the y-axis at +1 (y-intercept)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256376672.websitehome.co.uk/KS_3_Year_8/Y8_KS_3_files/Y8_17_18_equations_of_lines/6_y=mx+c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8791" r="13852" b="19939"/>
          <a:stretch>
            <a:fillRect/>
          </a:stretch>
        </p:blipFill>
        <p:spPr bwMode="auto">
          <a:xfrm>
            <a:off x="6861903" y="332656"/>
            <a:ext cx="2102585" cy="198884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-108520" y="-27384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/>
              <a:t>Parallel Lines have the same gradient!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2316936"/>
            <a:ext cx="93610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Perpendicular Lines (cross at right angles [90</a:t>
            </a:r>
            <a:r>
              <a:rPr lang="en-GB" sz="3600" baseline="30000" dirty="0" smtClean="0"/>
              <a:t>o</a:t>
            </a:r>
            <a:r>
              <a:rPr lang="en-GB" sz="3600" dirty="0" smtClean="0"/>
              <a:t>]): Their gradients multiply to give -1</a:t>
            </a:r>
          </a:p>
          <a:p>
            <a:r>
              <a:rPr lang="en-GB" sz="3600" dirty="0" smtClean="0"/>
              <a:t>y = mx + c</a:t>
            </a:r>
          </a:p>
          <a:p>
            <a:r>
              <a:rPr lang="en-GB" sz="3600" dirty="0" smtClean="0"/>
              <a:t>y = -mx + c</a:t>
            </a:r>
          </a:p>
          <a:p>
            <a:endParaRPr lang="en-GB" sz="3600" dirty="0"/>
          </a:p>
          <a:p>
            <a:r>
              <a:rPr lang="en-GB" sz="3600" dirty="0" smtClean="0"/>
              <a:t>m x –m = -1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195736" y="692696"/>
            <a:ext cx="482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“They go up (or down) by the same steepness!”</a:t>
            </a:r>
            <a:endParaRPr lang="en-GB" dirty="0"/>
          </a:p>
        </p:txBody>
      </p:sp>
      <p:pic>
        <p:nvPicPr>
          <p:cNvPr id="25604" name="Picture 4" descr="http://hotmath.com/hotmath_help/topics/parallel-perpendicular-lines/perpendicular-lines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861048"/>
            <a:ext cx="2857500" cy="2857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635896" y="4797152"/>
            <a:ext cx="2592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y = 3x – 4</a:t>
            </a:r>
          </a:p>
          <a:p>
            <a:r>
              <a:rPr lang="en-GB" sz="2800" dirty="0" smtClean="0"/>
              <a:t>y = -1/3x + 2</a:t>
            </a:r>
          </a:p>
          <a:p>
            <a:endParaRPr lang="en-GB" sz="2800" dirty="0"/>
          </a:p>
          <a:p>
            <a:r>
              <a:rPr lang="en-GB" sz="2800" dirty="0" smtClean="0"/>
              <a:t>-1/3 x 3 = -1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gular Pentagon 1"/>
          <p:cNvSpPr/>
          <p:nvPr/>
        </p:nvSpPr>
        <p:spPr>
          <a:xfrm>
            <a:off x="3203848" y="188640"/>
            <a:ext cx="2664296" cy="252028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Hexagon 2"/>
          <p:cNvSpPr/>
          <p:nvPr/>
        </p:nvSpPr>
        <p:spPr>
          <a:xfrm>
            <a:off x="6300192" y="260648"/>
            <a:ext cx="2592288" cy="2376264"/>
          </a:xfrm>
          <a:prstGeom prst="hexago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ctagon 3"/>
          <p:cNvSpPr/>
          <p:nvPr/>
        </p:nvSpPr>
        <p:spPr>
          <a:xfrm>
            <a:off x="323528" y="332656"/>
            <a:ext cx="2304256" cy="2376264"/>
          </a:xfrm>
          <a:prstGeom prst="oct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267744" y="131148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600" dirty="0" smtClean="0"/>
              <a:t>Polygons</a:t>
            </a:r>
            <a:endParaRPr lang="en-GB" sz="9600" dirty="0"/>
          </a:p>
        </p:txBody>
      </p:sp>
      <p:pic>
        <p:nvPicPr>
          <p:cNvPr id="27650" name="Picture 2" descr="http://www.bbc.co.uk/schools/gcsebitesize/maths/images/figure_68.gif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538727"/>
            <a:ext cx="2771800" cy="3274649"/>
          </a:xfrm>
          <a:prstGeom prst="rect">
            <a:avLst/>
          </a:prstGeom>
          <a:noFill/>
        </p:spPr>
      </p:pic>
      <p:pic>
        <p:nvPicPr>
          <p:cNvPr id="27652" name="Picture 4" descr="http://pad3.whstatic.com/images/thumb/e/e7/Calculate-the-Sum-of-Interior-Angles-Step-4.jpg/550px-Calculate-the-Sum-of-Interior-Angles-Step-4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2891" t="19236" r="1707" b="15360"/>
          <a:stretch>
            <a:fillRect/>
          </a:stretch>
        </p:blipFill>
        <p:spPr bwMode="auto">
          <a:xfrm>
            <a:off x="323528" y="3212976"/>
            <a:ext cx="4193407" cy="216024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-36512" y="2956882"/>
            <a:ext cx="417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Sum of the Interior Angles</a:t>
            </a:r>
            <a:endParaRPr lang="en-GB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5364088" y="313167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Interior Angle + Exterior Angle = 180</a:t>
            </a:r>
            <a:r>
              <a:rPr lang="en-GB" baseline="30000" dirty="0" smtClean="0"/>
              <a:t>o</a:t>
            </a:r>
            <a:endParaRPr lang="en-GB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5805264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Exterior Angle = 360</a:t>
            </a:r>
            <a:r>
              <a:rPr lang="en-GB" baseline="30000" dirty="0" smtClean="0"/>
              <a:t>o</a:t>
            </a:r>
            <a:r>
              <a:rPr lang="en-GB" dirty="0" smtClean="0"/>
              <a:t> / number of sides</a:t>
            </a:r>
          </a:p>
          <a:p>
            <a:r>
              <a:rPr lang="en-GB" dirty="0" smtClean="0"/>
              <a:t>Number of sides in Polygon = 360</a:t>
            </a:r>
            <a:r>
              <a:rPr lang="en-GB" baseline="30000" dirty="0" smtClean="0"/>
              <a:t>o</a:t>
            </a:r>
            <a:r>
              <a:rPr lang="en-GB" dirty="0" smtClean="0"/>
              <a:t> / exterior angles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virtualnerd.com/images/Tutorial/Alg1_4_14-diagram_thumb-lg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29" y="116632"/>
            <a:ext cx="5123935" cy="2880320"/>
          </a:xfrm>
          <a:prstGeom prst="rect">
            <a:avLst/>
          </a:prstGeom>
          <a:noFill/>
        </p:spPr>
      </p:pic>
      <p:pic>
        <p:nvPicPr>
          <p:cNvPr id="29700" name="Picture 4" descr="http://www.x-kit.co.za/sites/xkit-live.nimbledoo.com/files/images/study-cards/compound_interest_is_calculated_on_the_amount_plus_the_accrued_interest._we_use_the_following_formula-bus0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8953" y="3284984"/>
            <a:ext cx="6505575" cy="2181226"/>
          </a:xfrm>
          <a:prstGeom prst="rect">
            <a:avLst/>
          </a:prstGeom>
          <a:noFill/>
        </p:spPr>
      </p:pic>
      <p:cxnSp>
        <p:nvCxnSpPr>
          <p:cNvPr id="5" name="Straight Connector 4"/>
          <p:cNvCxnSpPr/>
          <p:nvPr/>
        </p:nvCxnSpPr>
        <p:spPr>
          <a:xfrm flipV="1">
            <a:off x="251520" y="3068960"/>
            <a:ext cx="864096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3841884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Compound Interest</a:t>
            </a:r>
            <a:endParaRPr lang="en-GB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4748951"/>
            <a:ext cx="5472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 = new amount</a:t>
            </a:r>
          </a:p>
          <a:p>
            <a:r>
              <a:rPr lang="en-GB" dirty="0" smtClean="0"/>
              <a:t>P = starting amount</a:t>
            </a:r>
          </a:p>
          <a:p>
            <a:r>
              <a:rPr lang="en-GB" dirty="0" smtClean="0"/>
              <a:t>r = rate of interest/decay</a:t>
            </a:r>
          </a:p>
          <a:p>
            <a:r>
              <a:rPr lang="en-GB" dirty="0" smtClean="0"/>
              <a:t>n = number of periods (years, months, mins etc)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372</Words>
  <Application>Microsoft Office PowerPoint</Application>
  <PresentationFormat>On-screen Show (4:3)</PresentationFormat>
  <Paragraphs>91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Jeevan Garcha</cp:lastModifiedBy>
  <cp:revision>17</cp:revision>
  <dcterms:created xsi:type="dcterms:W3CDTF">2013-06-12T17:50:42Z</dcterms:created>
  <dcterms:modified xsi:type="dcterms:W3CDTF">2014-05-29T11:42:48Z</dcterms:modified>
</cp:coreProperties>
</file>